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4" r:id="rId3"/>
    <p:sldId id="270" r:id="rId4"/>
    <p:sldId id="265" r:id="rId5"/>
    <p:sldId id="269" r:id="rId6"/>
    <p:sldId id="267" r:id="rId7"/>
    <p:sldId id="260" r:id="rId8"/>
    <p:sldId id="266" r:id="rId9"/>
    <p:sldId id="272" r:id="rId10"/>
    <p:sldId id="273" r:id="rId11"/>
    <p:sldId id="263" r:id="rId12"/>
    <p:sldId id="276" r:id="rId13"/>
    <p:sldId id="279" r:id="rId14"/>
    <p:sldId id="280" r:id="rId15"/>
    <p:sldId id="277" r:id="rId16"/>
    <p:sldId id="278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111111"/>
    <a:srgbClr val="222222"/>
    <a:srgbClr val="090909"/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72" d="100"/>
          <a:sy n="172" d="100"/>
        </p:scale>
        <p:origin x="262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2022-10-20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itting, indoor&#10;&#10;Description automatically generated">
            <a:extLst>
              <a:ext uri="{FF2B5EF4-FFF2-40B4-BE49-F238E27FC236}">
                <a16:creationId xmlns:a16="http://schemas.microsoft.com/office/drawing/2014/main" id="{236A09DE-49AF-429C-A9D0-B8D1680226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97" r="15237"/>
          <a:stretch/>
        </p:blipFill>
        <p:spPr>
          <a:xfrm>
            <a:off x="0" y="-1"/>
            <a:ext cx="4319588" cy="4319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F04070-5D02-4924-844F-5C89EE44024F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62" y="108468"/>
            <a:ext cx="2141647" cy="2340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386206" y="1654792"/>
            <a:ext cx="1933930" cy="1872000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836D31-BE63-49B5-AC3C-594DC202BA29}"/>
              </a:ext>
            </a:extLst>
          </p:cNvPr>
          <p:cNvSpPr txBox="1"/>
          <p:nvPr/>
        </p:nvSpPr>
        <p:spPr>
          <a:xfrm>
            <a:off x="0" y="3703289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Evaluating Intra-Articular Joint Pressure using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2360"/>
          <a:stretch/>
        </p:blipFill>
        <p:spPr>
          <a:xfrm>
            <a:off x="0" y="0"/>
            <a:ext cx="4319588" cy="3599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F3A642-2D9F-4609-A6EC-7535FE5847EB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EE6B2-1355-459A-89C3-FF792E34BEF7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Custom Orthotics on Legs and Feet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E27AD1-FA89-473D-9B48-3F8710BD6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325"/>
            <a:ext cx="4319588" cy="3636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0" y="3702398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Motion Capture Enhancement using Sequence Modeling and Recurrent Neural Network</a:t>
            </a:r>
            <a:endParaRPr lang="en-CA" sz="1400" dirty="0">
              <a:solidFill>
                <a:schemeClr val="tx2">
                  <a:lumMod val="50000"/>
                </a:schemeClr>
              </a:solidFill>
              <a:latin typeface="Quicksand" pitchFamily="2" charset="0"/>
              <a:ea typeface="Gadug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10286"/>
          <a:stretch/>
        </p:blipFill>
        <p:spPr>
          <a:xfrm>
            <a:off x="-1" y="0"/>
            <a:ext cx="4319587" cy="4240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7DC93E-CDE7-4D11-9055-3BB2A0144FD7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E1748-D1AB-48DB-862B-9DE6382C8E76}"/>
              </a:ext>
            </a:extLst>
          </p:cNvPr>
          <p:cNvSpPr txBox="1"/>
          <p:nvPr/>
        </p:nvSpPr>
        <p:spPr>
          <a:xfrm>
            <a:off x="1" y="3796368"/>
            <a:ext cx="325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Developed a protocol to assess soft tissues properties using medical imaging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32C15-F404-48DC-8B46-5F302A4B0F07}"/>
              </a:ext>
            </a:extLst>
          </p:cNvPr>
          <p:cNvSpPr txBox="1"/>
          <p:nvPr/>
        </p:nvSpPr>
        <p:spPr>
          <a:xfrm>
            <a:off x="3257927" y="3959588"/>
            <a:ext cx="10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chemeClr val="bg2">
                    <a:lumMod val="10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FCFFD-B604-4FB4-BC01-E61947304388}"/>
              </a:ext>
            </a:extLst>
          </p:cNvPr>
          <p:cNvSpPr txBox="1"/>
          <p:nvPr/>
        </p:nvSpPr>
        <p:spPr>
          <a:xfrm>
            <a:off x="0" y="3599588"/>
            <a:ext cx="3257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E5846-FD5C-4D47-A4E1-A81B5EED7C34}"/>
              </a:ext>
            </a:extLst>
          </p:cNvPr>
          <p:cNvSpPr txBox="1"/>
          <p:nvPr/>
        </p:nvSpPr>
        <p:spPr>
          <a:xfrm>
            <a:off x="3257928" y="3599588"/>
            <a:ext cx="1061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Academic</a:t>
            </a:r>
          </a:p>
          <a:p>
            <a:pPr algn="r"/>
            <a:r>
              <a:rPr lang="en-CA" sz="1100" b="1" dirty="0">
                <a:solidFill>
                  <a:schemeClr val="tx2">
                    <a:lumMod val="75000"/>
                  </a:schemeClr>
                </a:solidFill>
                <a:ea typeface="Gadugi" panose="020B0502040204020203" pitchFamily="34" charset="0"/>
                <a:cs typeface="Segoe UI" panose="020B0502040204020203" pitchFamily="34" charset="0"/>
              </a:rPr>
              <a:t>Publication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181BA-0A8C-4FCE-8878-2D8C8EC07C0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CA495-61FA-4A29-91BD-F5A98A815A6C}"/>
              </a:ext>
            </a:extLst>
          </p:cNvPr>
          <p:cNvSpPr txBox="1"/>
          <p:nvPr/>
        </p:nvSpPr>
        <p:spPr>
          <a:xfrm>
            <a:off x="0" y="3702398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Soft Tissues Properties using Contrast Enhanced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64577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5BA9A3E5-A112-4126-A931-6F42D757E6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20" b="10612"/>
          <a:stretch/>
        </p:blipFill>
        <p:spPr>
          <a:xfrm>
            <a:off x="-1" y="0"/>
            <a:ext cx="4319588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B82DE-277C-431F-9FE0-870F0D36B75C}"/>
              </a:ext>
            </a:extLst>
          </p:cNvPr>
          <p:cNvSpPr txBox="1"/>
          <p:nvPr/>
        </p:nvSpPr>
        <p:spPr>
          <a:xfrm>
            <a:off x="0" y="3705672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an Image Annotation Tool for Algorithm Performance Assessment </a:t>
            </a:r>
          </a:p>
        </p:txBody>
      </p:sp>
    </p:spTree>
    <p:extLst>
      <p:ext uri="{BB962C8B-B14F-4D97-AF65-F5344CB8AC3E}">
        <p14:creationId xmlns:p14="http://schemas.microsoft.com/office/powerpoint/2010/main" val="377620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ewspaper&#10;&#10;Description automatically generated">
            <a:extLst>
              <a:ext uri="{FF2B5EF4-FFF2-40B4-BE49-F238E27FC236}">
                <a16:creationId xmlns:a16="http://schemas.microsoft.com/office/drawing/2014/main" id="{4B2F0B0B-4165-4687-84F9-E4F40E0B7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48"/>
          <a:stretch/>
        </p:blipFill>
        <p:spPr>
          <a:xfrm>
            <a:off x="0" y="0"/>
            <a:ext cx="4319587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Real vs. Fake News Classification using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Natural Language Processing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99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ter, outdoor, wave, man&#10;&#10;Description automatically generated">
            <a:extLst>
              <a:ext uri="{FF2B5EF4-FFF2-40B4-BE49-F238E27FC236}">
                <a16:creationId xmlns:a16="http://schemas.microsoft.com/office/drawing/2014/main" id="{16C86872-A981-4E02-90BF-635B01CA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321776" cy="363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Predicting Ocean Water Temperature using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Linear Regression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1646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kg, Heartbeat, Frequency, Pulse, Healthcare, Medicine">
            <a:extLst>
              <a:ext uri="{FF2B5EF4-FFF2-40B4-BE49-F238E27FC236}">
                <a16:creationId xmlns:a16="http://schemas.microsoft.com/office/drawing/2014/main" id="{35355B33-A5F5-48A1-9AD5-BB16F0B6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319588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Predicting Risk of Coronary Heart Disease using Support Vector Machine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4E88-1399-4E4E-A2E2-C6C8C76111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494" b="8013"/>
          <a:stretch/>
        </p:blipFill>
        <p:spPr>
          <a:xfrm>
            <a:off x="197288" y="44129"/>
            <a:ext cx="3923421" cy="34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8363845F-3BFC-4A3F-A289-49A207A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/>
          <a:stretch/>
        </p:blipFill>
        <p:spPr>
          <a:xfrm>
            <a:off x="0" y="-6095"/>
            <a:ext cx="4319588" cy="3605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Detecting Fraudulent Credit Card Transactions using Logistic Regression (unbalanced dataset)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069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-2" y="3705671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Semi-Automated Image Segmentation using the Watershed Algorithm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FC7D0-B538-4BEE-A63F-48A8A3F0D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" b="2730"/>
          <a:stretch/>
        </p:blipFill>
        <p:spPr>
          <a:xfrm flipH="1">
            <a:off x="-2" y="0"/>
            <a:ext cx="4319587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1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B3538-6734-461D-8C70-9482A667A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8" r="2017" b="9000"/>
          <a:stretch/>
        </p:blipFill>
        <p:spPr>
          <a:xfrm>
            <a:off x="1" y="-1"/>
            <a:ext cx="4319586" cy="3599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95D949-A5F9-4689-9B78-3965F21A12F9}"/>
              </a:ext>
            </a:extLst>
          </p:cNvPr>
          <p:cNvSpPr txBox="1"/>
          <p:nvPr/>
        </p:nvSpPr>
        <p:spPr>
          <a:xfrm>
            <a:off x="-2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Face Detection using </a:t>
            </a: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Haar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 Cascades and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Tracking APIs</a:t>
            </a:r>
          </a:p>
        </p:txBody>
      </p:sp>
    </p:spTree>
    <p:extLst>
      <p:ext uri="{BB962C8B-B14F-4D97-AF65-F5344CB8AC3E}">
        <p14:creationId xmlns:p14="http://schemas.microsoft.com/office/powerpoint/2010/main" val="16553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271FB7-8EC0-45B0-BF30-BCB3CBA22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2280"/>
          <a:stretch/>
        </p:blipFill>
        <p:spPr>
          <a:xfrm>
            <a:off x="-3" y="0"/>
            <a:ext cx="4319587" cy="35946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455ACC-BA29-40E1-844E-83B77FCC04E0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ABE1A-B2B7-48C6-8687-F32093E312D5}"/>
              </a:ext>
            </a:extLst>
          </p:cNvPr>
          <p:cNvSpPr txBox="1"/>
          <p:nvPr/>
        </p:nvSpPr>
        <p:spPr>
          <a:xfrm>
            <a:off x="-3" y="3705672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 3D Transformations Toolbox for Motion Capture and 3D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08405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Automated Motion Detection using Dense Optical Flow Mapping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3D615-3630-4D53-BACF-C43F712E8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0" b="7772"/>
          <a:stretch/>
        </p:blipFill>
        <p:spPr>
          <a:xfrm>
            <a:off x="-795" y="1"/>
            <a:ext cx="4319588" cy="35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6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up, indoor, table, food&#10;&#10;Description automatically generated">
            <a:extLst>
              <a:ext uri="{FF2B5EF4-FFF2-40B4-BE49-F238E27FC236}">
                <a16:creationId xmlns:a16="http://schemas.microsoft.com/office/drawing/2014/main" id="{4CD6A222-7717-4E59-8F2F-9F10FB835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" r="1"/>
          <a:stretch/>
        </p:blipFill>
        <p:spPr>
          <a:xfrm>
            <a:off x="-1" y="0"/>
            <a:ext cx="4318793" cy="3599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Implementation of the Pre-Trained YOLO Model for Automated Object Detection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269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9E453BC5-78B4-40CA-A4AA-9F3A976B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151"/>
          <a:stretch/>
        </p:blipFill>
        <p:spPr>
          <a:xfrm>
            <a:off x="0" y="-6175"/>
            <a:ext cx="4318792" cy="36058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Stock Market Forecasting using Deep Recurrent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8445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705671"/>
            <a:ext cx="4319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Multi-Organ Image Segmentation using Multi-Scale Pyramid 3D Fully Convolutional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 descr="A picture containing small, holding, table, sitting&#10;&#10;Description automatically generated">
            <a:extLst>
              <a:ext uri="{FF2B5EF4-FFF2-40B4-BE49-F238E27FC236}">
                <a16:creationId xmlns:a16="http://schemas.microsoft.com/office/drawing/2014/main" id="{9C928167-D92B-45E9-85EF-414555C6D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1" t="22630" r="-1" b="-1"/>
          <a:stretch/>
        </p:blipFill>
        <p:spPr>
          <a:xfrm>
            <a:off x="0" y="0"/>
            <a:ext cx="4319588" cy="35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03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4BA6FD-CDB6-4D2C-85A7-E4ED0117696C}"/>
              </a:ext>
            </a:extLst>
          </p:cNvPr>
          <p:cNvSpPr/>
          <p:nvPr/>
        </p:nvSpPr>
        <p:spPr>
          <a:xfrm>
            <a:off x="-1" y="3599587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90AA-5DAA-4F81-8F88-F2E07B62B611}"/>
              </a:ext>
            </a:extLst>
          </p:cNvPr>
          <p:cNvSpPr txBox="1"/>
          <p:nvPr/>
        </p:nvSpPr>
        <p:spPr>
          <a:xfrm>
            <a:off x="0" y="3600377"/>
            <a:ext cx="43195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Automated Segmentation of Spinal Muscles From Upright Open MRI Using a Multiscale Pyramid 2D Convolutional Neural Network</a:t>
            </a:r>
          </a:p>
        </p:txBody>
      </p:sp>
      <p:sp>
        <p:nvSpPr>
          <p:cNvPr id="2" name="AutoShape 2" descr="Alt text">
            <a:extLst>
              <a:ext uri="{FF2B5EF4-FFF2-40B4-BE49-F238E27FC236}">
                <a16:creationId xmlns:a16="http://schemas.microsoft.com/office/drawing/2014/main" id="{14FC7991-F635-4DBA-A11A-D8D8AFCEA0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6600" y="200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DEC83-87B9-E672-1F8A-3F6A06998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47" r="925" b="17478"/>
          <a:stretch/>
        </p:blipFill>
        <p:spPr>
          <a:xfrm>
            <a:off x="-2" y="0"/>
            <a:ext cx="4319587" cy="35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erson, man&#10;&#10;Description automatically generated">
            <a:extLst>
              <a:ext uri="{FF2B5EF4-FFF2-40B4-BE49-F238E27FC236}">
                <a16:creationId xmlns:a16="http://schemas.microsoft.com/office/drawing/2014/main" id="{A94CD663-DBE6-4DE5-85F7-B396B8880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34475" r="51113" b="9425"/>
          <a:stretch/>
        </p:blipFill>
        <p:spPr>
          <a:xfrm>
            <a:off x="1" y="-1"/>
            <a:ext cx="4319588" cy="36000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F99F973-DF24-4101-AC98-69809C62415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289C3-F4D4-432E-BB10-473C9040FA71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Human Joints Mobility using Static Medical Imaging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AEF6D97-6504-46CE-912B-7C968FED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002"/>
            <a:ext cx="4319588" cy="29813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5EF4DB-FB5D-4A58-A6EA-7161956F4B95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FB85C-49D0-4734-BFE1-20F0F339AB27}"/>
              </a:ext>
            </a:extLst>
          </p:cNvPr>
          <p:cNvSpPr txBox="1"/>
          <p:nvPr/>
        </p:nvSpPr>
        <p:spPr>
          <a:xfrm>
            <a:off x="0" y="3705672"/>
            <a:ext cx="4319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Accuracy of Dynamic Medical Imaging to Assess Thumb Motion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B768AE-2CB0-4AB4-95CF-EDB0E357B94C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 descr="A picture containing indoor, bed&#10;&#10;Description automatically generated">
            <a:extLst>
              <a:ext uri="{FF2B5EF4-FFF2-40B4-BE49-F238E27FC236}">
                <a16:creationId xmlns:a16="http://schemas.microsoft.com/office/drawing/2014/main" id="{133512C9-3F05-4C71-AAC9-9F1F0A25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16366" r="31785" b="3634"/>
          <a:stretch/>
        </p:blipFill>
        <p:spPr>
          <a:xfrm>
            <a:off x="-1" y="0"/>
            <a:ext cx="4319589" cy="3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25CC4-8AEF-45E1-8A31-1E9539041DE8}"/>
              </a:ext>
            </a:extLst>
          </p:cNvPr>
          <p:cNvSpPr txBox="1"/>
          <p:nvPr/>
        </p:nvSpPr>
        <p:spPr>
          <a:xfrm>
            <a:off x="-1" y="3705672"/>
            <a:ext cx="431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Assessing the Morphological Impact of Thumb Osteoarthritis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FB5A0C-5981-43A7-A0E5-D1EF81DE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4" t="1796" r="7774" b="14590"/>
          <a:stretch/>
        </p:blipFill>
        <p:spPr bwMode="auto">
          <a:xfrm>
            <a:off x="1945465" y="8977"/>
            <a:ext cx="2374122" cy="35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close up of a persons hand&#10;&#10;Description automatically generated">
            <a:extLst>
              <a:ext uri="{FF2B5EF4-FFF2-40B4-BE49-F238E27FC236}">
                <a16:creationId xmlns:a16="http://schemas.microsoft.com/office/drawing/2014/main" id="{D562D64E-C763-4A71-8067-C1E9D6D577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25" b="72552" l="10139" r="51667">
                        <a14:foregroundMark x1="10347" y1="45208" x2="10139" y2="48333"/>
                        <a14:foregroundMark x1="25208" y1="68438" x2="30833" y2="72604"/>
                        <a14:foregroundMark x1="30833" y1="72604" x2="38403" y2="71563"/>
                        <a14:foregroundMark x1="38403" y1="71563" x2="43056" y2="66667"/>
                        <a14:foregroundMark x1="43056" y1="66667" x2="39167" y2="37656"/>
                        <a14:foregroundMark x1="27083" y1="69323" x2="34931" y2="72188"/>
                        <a14:foregroundMark x1="34931" y1="72188" x2="42431" y2="71510"/>
                        <a14:foregroundMark x1="42431" y1="71510" x2="45139" y2="67031"/>
                        <a14:foregroundMark x1="34931" y1="71927" x2="42222" y2="73750"/>
                        <a14:foregroundMark x1="42222" y1="73750" x2="47222" y2="68854"/>
                        <a14:foregroundMark x1="47222" y1="68854" x2="47014" y2="66823"/>
                        <a14:foregroundMark x1="31667" y1="35938" x2="29167" y2="30312"/>
                        <a14:foregroundMark x1="29167" y1="30312" x2="37569" y2="30625"/>
                        <a14:foregroundMark x1="37569" y1="30625" x2="39028" y2="34167"/>
                        <a14:foregroundMark x1="46806" y1="43073" x2="47500" y2="36875"/>
                        <a14:foregroundMark x1="47500" y1="36875" x2="46042" y2="31198"/>
                        <a14:foregroundMark x1="46042" y1="31198" x2="53958" y2="32292"/>
                        <a14:foregroundMark x1="53958" y1="32292" x2="56111" y2="63229"/>
                        <a14:foregroundMark x1="56111" y1="63229" x2="55208" y2="69167"/>
                        <a14:foregroundMark x1="55208" y1="69167" x2="51250" y2="74167"/>
                        <a14:foregroundMark x1="51250" y1="74167" x2="43958" y2="72656"/>
                        <a14:foregroundMark x1="43958" y1="72656" x2="44028" y2="72188"/>
                        <a14:foregroundMark x1="49583" y1="41979" x2="53125" y2="54740"/>
                        <a14:foregroundMark x1="53125" y1="54740" x2="48264" y2="66406"/>
                        <a14:foregroundMark x1="48264" y1="66406" x2="52847" y2="61823"/>
                        <a14:foregroundMark x1="52847" y1="61823" x2="49861" y2="56563"/>
                        <a14:foregroundMark x1="49861" y1="56563" x2="51111" y2="45104"/>
                        <a14:foregroundMark x1="51111" y1="45104" x2="51250" y2="44948"/>
                        <a14:foregroundMark x1="52361" y1="63958" x2="51667" y2="69948"/>
                        <a14:foregroundMark x1="51667" y1="69948" x2="49583" y2="67083"/>
                      </a14:backgroundRemoval>
                    </a14:imgEffect>
                    <a14:imgEffect>
                      <a14:sharpenSoften amount="2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0" t="32294" r="54911" b="31648"/>
          <a:stretch/>
        </p:blipFill>
        <p:spPr>
          <a:xfrm flipH="1">
            <a:off x="-1" y="-1"/>
            <a:ext cx="2531901" cy="3609391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B563E6-49D9-48FD-853F-E94DAE5223F3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BE41D-EB2F-4344-B817-586110A94B23}"/>
              </a:ext>
            </a:extLst>
          </p:cNvPr>
          <p:cNvSpPr txBox="1"/>
          <p:nvPr/>
        </p:nvSpPr>
        <p:spPr>
          <a:xfrm>
            <a:off x="0" y="3705672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Total Thumb Replacement on Hand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9781C0-CE97-4764-A776-E0936AE9AD39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D88ACDFE-7105-4360-88E9-EA0C5B1E85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r="31587" b="9213"/>
          <a:stretch/>
        </p:blipFill>
        <p:spPr>
          <a:xfrm>
            <a:off x="0" y="-1"/>
            <a:ext cx="4319586" cy="3598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C820D3-9902-4482-8AD4-EA30C0CCF542}"/>
              </a:ext>
            </a:extLst>
          </p:cNvPr>
          <p:cNvSpPr txBox="1"/>
          <p:nvPr/>
        </p:nvSpPr>
        <p:spPr>
          <a:xfrm>
            <a:off x="-1" y="3705672"/>
            <a:ext cx="431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Development of a Signal Processing Toolbox for Filtering, Interpolating and Analysing Time Series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3C8EC1-6074-41BC-B45B-6209AEF3A23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60E3A5-84DD-4D98-B0FC-833713115B33}"/>
              </a:ext>
            </a:extLst>
          </p:cNvPr>
          <p:cNvSpPr txBox="1"/>
          <p:nvPr/>
        </p:nvSpPr>
        <p:spPr>
          <a:xfrm>
            <a:off x="-2" y="3705672"/>
            <a:ext cx="431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Compression Garments on Shoulder Mobility and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chnology, Internet, Network, Data, Digital, Web">
            <a:extLst>
              <a:ext uri="{FF2B5EF4-FFF2-40B4-BE49-F238E27FC236}">
                <a16:creationId xmlns:a16="http://schemas.microsoft.com/office/drawing/2014/main" id="{38F9BB42-2221-435F-86CB-7CAA62B12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4" t="927" r="30466" b="10507"/>
          <a:stretch/>
        </p:blipFill>
        <p:spPr bwMode="auto">
          <a:xfrm>
            <a:off x="0" y="-1"/>
            <a:ext cx="4319588" cy="35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" y="108494"/>
            <a:ext cx="3229326" cy="338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6BD2A0-ACFE-4409-8749-84B3B91E5908}"/>
              </a:ext>
            </a:extLst>
          </p:cNvPr>
          <p:cNvSpPr/>
          <p:nvPr/>
        </p:nvSpPr>
        <p:spPr>
          <a:xfrm>
            <a:off x="1" y="3599588"/>
            <a:ext cx="4319587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BB08EB-7018-498A-BB51-9A060B6FD874}"/>
              </a:ext>
            </a:extLst>
          </p:cNvPr>
          <p:cNvSpPr txBox="1"/>
          <p:nvPr/>
        </p:nvSpPr>
        <p:spPr>
          <a:xfrm>
            <a:off x="0" y="3703263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2">
                    <a:lumMod val="50000"/>
                  </a:schemeClr>
                </a:solidFill>
                <a:latin typeface="Quicksand" pitchFamily="2" charset="0"/>
                <a:ea typeface="Gadugi" panose="020B0502040204020203" pitchFamily="34" charset="0"/>
                <a:cs typeface="Segoe UI" panose="020B0502040204020203" pitchFamily="34" charset="0"/>
              </a:rPr>
              <a:t>Comparison Between Foot Pressure Mapping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2522</TotalTime>
  <Words>275</Words>
  <Application>Microsoft Office PowerPoint</Application>
  <PresentationFormat>Custom</PresentationFormat>
  <Paragraphs>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122</cp:revision>
  <dcterms:created xsi:type="dcterms:W3CDTF">2019-04-02T00:55:04Z</dcterms:created>
  <dcterms:modified xsi:type="dcterms:W3CDTF">2022-10-20T15:46:38Z</dcterms:modified>
</cp:coreProperties>
</file>